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9" r:id="rId6"/>
    <p:sldId id="313" r:id="rId7"/>
    <p:sldId id="316" r:id="rId8"/>
    <p:sldId id="319" r:id="rId9"/>
    <p:sldId id="320" r:id="rId10"/>
    <p:sldId id="322" r:id="rId11"/>
    <p:sldId id="323" r:id="rId12"/>
    <p:sldId id="324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10" r:id="rId21"/>
    <p:sldId id="31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77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31801F-7DD4-4072-86C3-BA975FC24A1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F0E0C3-F29B-4CAE-90B4-987172A4C858}">
      <dgm:prSet custT="1"/>
      <dgm:spPr/>
      <dgm:t>
        <a:bodyPr/>
        <a:lstStyle/>
        <a:p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gm:t>
    </dgm:pt>
    <dgm:pt modelId="{2DCCA6A9-5ABD-47B0-BC11-1E3BE62A894F}" type="parTrans" cxnId="{DDADD288-D967-4555-9DC9-E37E03A207DF}">
      <dgm:prSet/>
      <dgm:spPr/>
      <dgm:t>
        <a:bodyPr/>
        <a:lstStyle/>
        <a:p>
          <a:endParaRPr lang="en-US"/>
        </a:p>
      </dgm:t>
    </dgm:pt>
    <dgm:pt modelId="{AD0A255D-9B72-4092-A10E-AD00638A6610}" type="sibTrans" cxnId="{DDADD288-D967-4555-9DC9-E37E03A207DF}">
      <dgm:prSet/>
      <dgm:spPr/>
      <dgm:t>
        <a:bodyPr/>
        <a:lstStyle/>
        <a:p>
          <a:endParaRPr lang="en-US"/>
        </a:p>
      </dgm:t>
    </dgm:pt>
    <dgm:pt modelId="{3D6A0CCA-BB6E-49EF-98A3-7A42EB390416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gm:t>
    </dgm:pt>
    <dgm:pt modelId="{4D1E2719-3C13-45CF-AA37-B7FCF291CF60}" type="parTrans" cxnId="{21867087-BB29-4DB8-8DED-D063066B2889}">
      <dgm:prSet/>
      <dgm:spPr/>
      <dgm:t>
        <a:bodyPr/>
        <a:lstStyle/>
        <a:p>
          <a:endParaRPr lang="en-US"/>
        </a:p>
      </dgm:t>
    </dgm:pt>
    <dgm:pt modelId="{6A5E9E3E-13A8-4134-B930-66DDFDCD678E}" type="sibTrans" cxnId="{21867087-BB29-4DB8-8DED-D063066B2889}">
      <dgm:prSet/>
      <dgm:spPr/>
      <dgm:t>
        <a:bodyPr/>
        <a:lstStyle/>
        <a:p>
          <a:endParaRPr lang="en-US"/>
        </a:p>
      </dgm:t>
    </dgm:pt>
    <dgm:pt modelId="{08A2EF38-BA78-4167-9ED2-EB9F7191585F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gm:t>
    </dgm:pt>
    <dgm:pt modelId="{6B933A0E-A703-4CDC-9BB6-1A205B3791B3}" type="parTrans" cxnId="{E44E9918-0433-4126-9E7C-75AA537357F5}">
      <dgm:prSet/>
      <dgm:spPr/>
      <dgm:t>
        <a:bodyPr/>
        <a:lstStyle/>
        <a:p>
          <a:endParaRPr lang="en-US"/>
        </a:p>
      </dgm:t>
    </dgm:pt>
    <dgm:pt modelId="{489A38B8-C0CB-4C80-8FC6-0E5B2AB0804B}" type="sibTrans" cxnId="{E44E9918-0433-4126-9E7C-75AA537357F5}">
      <dgm:prSet/>
      <dgm:spPr/>
      <dgm:t>
        <a:bodyPr/>
        <a:lstStyle/>
        <a:p>
          <a:endParaRPr lang="en-US"/>
        </a:p>
      </dgm:t>
    </dgm:pt>
    <dgm:pt modelId="{86FECDDE-AD4F-4273-834D-F499F300AB8B}">
      <dgm:prSet custT="1"/>
      <dgm:spPr/>
      <dgm:t>
        <a:bodyPr/>
        <a:lstStyle/>
        <a:p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gm:t>
    </dgm:pt>
    <dgm:pt modelId="{F845CA23-9FA3-4E33-B61A-00E3F6C96025}" type="parTrans" cxnId="{3EB754D7-B74D-4DE0-B46C-3A5B44AAF48C}">
      <dgm:prSet/>
      <dgm:spPr/>
      <dgm:t>
        <a:bodyPr/>
        <a:lstStyle/>
        <a:p>
          <a:endParaRPr lang="en-US"/>
        </a:p>
      </dgm:t>
    </dgm:pt>
    <dgm:pt modelId="{82E34259-EA18-4ABC-87A7-DE9D692553DE}" type="sibTrans" cxnId="{3EB754D7-B74D-4DE0-B46C-3A5B44AAF48C}">
      <dgm:prSet/>
      <dgm:spPr/>
      <dgm:t>
        <a:bodyPr/>
        <a:lstStyle/>
        <a:p>
          <a:endParaRPr lang="en-US"/>
        </a:p>
      </dgm:t>
    </dgm:pt>
    <dgm:pt modelId="{5FD5C5C6-5FC9-4ACA-878A-393AA6B000FE}">
      <dgm:prSet custT="1"/>
      <dgm:spPr/>
      <dgm:t>
        <a:bodyPr/>
        <a:lstStyle/>
        <a:p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Swapnali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700" b="1" i="0" kern="1200" dirty="0"/>
            <a:t> For some research questions: conduct exploratory data analyses </a:t>
          </a:r>
          <a:br>
            <a:rPr lang="en-US" sz="1700" b="1" kern="1200" dirty="0"/>
          </a:br>
          <a:r>
            <a:rPr lang="en-US" sz="1700" b="1" i="0" kern="1200" dirty="0"/>
            <a:t>with Pandas, data visualizations (Pandas and/or matplotlib), assist with </a:t>
          </a:r>
          <a:br>
            <a:rPr lang="en-US" sz="1700" b="1" kern="1200" dirty="0"/>
          </a:br>
          <a:r>
            <a:rPr lang="en-US" sz="1700" b="1" i="0" kern="1200" dirty="0"/>
            <a:t>reviewing PPT and summary</a:t>
          </a:r>
          <a:endParaRPr lang="en-US" sz="1700" b="1" kern="1200" dirty="0"/>
        </a:p>
      </dgm:t>
    </dgm:pt>
    <dgm:pt modelId="{2DB19371-D590-4D52-AEA3-9B84F3CC0A71}" type="parTrans" cxnId="{A92467AA-0BE0-46AC-B113-B5117E0CA75F}">
      <dgm:prSet/>
      <dgm:spPr/>
      <dgm:t>
        <a:bodyPr/>
        <a:lstStyle/>
        <a:p>
          <a:endParaRPr lang="en-US"/>
        </a:p>
      </dgm:t>
    </dgm:pt>
    <dgm:pt modelId="{E465A2BD-E760-49B7-B627-FD3A9557991E}" type="sibTrans" cxnId="{A92467AA-0BE0-46AC-B113-B5117E0CA75F}">
      <dgm:prSet/>
      <dgm:spPr/>
      <dgm:t>
        <a:bodyPr/>
        <a:lstStyle/>
        <a:p>
          <a:endParaRPr lang="en-US"/>
        </a:p>
      </dgm:t>
    </dgm:pt>
    <dgm:pt modelId="{DE6A8469-CE67-4B8E-BB0D-9F3D27FE8328}" type="pres">
      <dgm:prSet presAssocID="{8631801F-7DD4-4072-86C3-BA975FC24A19}" presName="diagram" presStyleCnt="0">
        <dgm:presLayoutVars>
          <dgm:dir/>
          <dgm:resizeHandles val="exact"/>
        </dgm:presLayoutVars>
      </dgm:prSet>
      <dgm:spPr/>
    </dgm:pt>
    <dgm:pt modelId="{1E13CA49-AE47-4AEC-8270-61D410B59089}" type="pres">
      <dgm:prSet presAssocID="{ACF0E0C3-F29B-4CAE-90B4-987172A4C858}" presName="node" presStyleLbl="node1" presStyleIdx="0" presStyleCnt="5" custLinFactNeighborX="273" custLinFactNeighborY="-2538">
        <dgm:presLayoutVars>
          <dgm:bulletEnabled val="1"/>
        </dgm:presLayoutVars>
      </dgm:prSet>
      <dgm:spPr/>
    </dgm:pt>
    <dgm:pt modelId="{4BB565C5-F4AD-4052-8FAC-1AD07E1314B8}" type="pres">
      <dgm:prSet presAssocID="{AD0A255D-9B72-4092-A10E-AD00638A6610}" presName="sibTrans" presStyleCnt="0"/>
      <dgm:spPr/>
    </dgm:pt>
    <dgm:pt modelId="{5289E0F6-7374-4938-89B7-E1B6B3DBE300}" type="pres">
      <dgm:prSet presAssocID="{3D6A0CCA-BB6E-49EF-98A3-7A42EB390416}" presName="node" presStyleLbl="node1" presStyleIdx="1" presStyleCnt="5">
        <dgm:presLayoutVars>
          <dgm:bulletEnabled val="1"/>
        </dgm:presLayoutVars>
      </dgm:prSet>
      <dgm:spPr/>
    </dgm:pt>
    <dgm:pt modelId="{09D37176-A25C-4E2B-B68B-204B0BAA984B}" type="pres">
      <dgm:prSet presAssocID="{6A5E9E3E-13A8-4134-B930-66DDFDCD678E}" presName="sibTrans" presStyleCnt="0"/>
      <dgm:spPr/>
    </dgm:pt>
    <dgm:pt modelId="{D43758CA-205E-4357-A162-648A2367EF24}" type="pres">
      <dgm:prSet presAssocID="{08A2EF38-BA78-4167-9ED2-EB9F7191585F}" presName="node" presStyleLbl="node1" presStyleIdx="2" presStyleCnt="5">
        <dgm:presLayoutVars>
          <dgm:bulletEnabled val="1"/>
        </dgm:presLayoutVars>
      </dgm:prSet>
      <dgm:spPr/>
    </dgm:pt>
    <dgm:pt modelId="{A81F8119-27C3-461C-A33C-6A450E376A32}" type="pres">
      <dgm:prSet presAssocID="{489A38B8-C0CB-4C80-8FC6-0E5B2AB0804B}" presName="sibTrans" presStyleCnt="0"/>
      <dgm:spPr/>
    </dgm:pt>
    <dgm:pt modelId="{09AD2D01-3493-4764-A63B-FCB5972B4814}" type="pres">
      <dgm:prSet presAssocID="{86FECDDE-AD4F-4273-834D-F499F300AB8B}" presName="node" presStyleLbl="node1" presStyleIdx="3" presStyleCnt="5">
        <dgm:presLayoutVars>
          <dgm:bulletEnabled val="1"/>
        </dgm:presLayoutVars>
      </dgm:prSet>
      <dgm:spPr/>
    </dgm:pt>
    <dgm:pt modelId="{A024F13D-3786-42D8-B628-6058B27CA5FA}" type="pres">
      <dgm:prSet presAssocID="{82E34259-EA18-4ABC-87A7-DE9D692553DE}" presName="sibTrans" presStyleCnt="0"/>
      <dgm:spPr/>
    </dgm:pt>
    <dgm:pt modelId="{F5A966E8-5AD1-47BF-856F-7F27BDE72F31}" type="pres">
      <dgm:prSet presAssocID="{5FD5C5C6-5FC9-4ACA-878A-393AA6B000FE}" presName="node" presStyleLbl="node1" presStyleIdx="4" presStyleCnt="5">
        <dgm:presLayoutVars>
          <dgm:bulletEnabled val="1"/>
        </dgm:presLayoutVars>
      </dgm:prSet>
      <dgm:spPr/>
    </dgm:pt>
  </dgm:ptLst>
  <dgm:cxnLst>
    <dgm:cxn modelId="{E44E9918-0433-4126-9E7C-75AA537357F5}" srcId="{8631801F-7DD4-4072-86C3-BA975FC24A19}" destId="{08A2EF38-BA78-4167-9ED2-EB9F7191585F}" srcOrd="2" destOrd="0" parTransId="{6B933A0E-A703-4CDC-9BB6-1A205B3791B3}" sibTransId="{489A38B8-C0CB-4C80-8FC6-0E5B2AB0804B}"/>
    <dgm:cxn modelId="{BC26F47D-5AE9-4BA1-B32B-7FEBC1406CB0}" type="presOf" srcId="{86FECDDE-AD4F-4273-834D-F499F300AB8B}" destId="{09AD2D01-3493-4764-A63B-FCB5972B4814}" srcOrd="0" destOrd="0" presId="urn:microsoft.com/office/officeart/2005/8/layout/default"/>
    <dgm:cxn modelId="{3B8EC381-044B-440D-9164-D9F1634BD4DB}" type="presOf" srcId="{5FD5C5C6-5FC9-4ACA-878A-393AA6B000FE}" destId="{F5A966E8-5AD1-47BF-856F-7F27BDE72F31}" srcOrd="0" destOrd="0" presId="urn:microsoft.com/office/officeart/2005/8/layout/default"/>
    <dgm:cxn modelId="{21867087-BB29-4DB8-8DED-D063066B2889}" srcId="{8631801F-7DD4-4072-86C3-BA975FC24A19}" destId="{3D6A0CCA-BB6E-49EF-98A3-7A42EB390416}" srcOrd="1" destOrd="0" parTransId="{4D1E2719-3C13-45CF-AA37-B7FCF291CF60}" sibTransId="{6A5E9E3E-13A8-4134-B930-66DDFDCD678E}"/>
    <dgm:cxn modelId="{DDADD288-D967-4555-9DC9-E37E03A207DF}" srcId="{8631801F-7DD4-4072-86C3-BA975FC24A19}" destId="{ACF0E0C3-F29B-4CAE-90B4-987172A4C858}" srcOrd="0" destOrd="0" parTransId="{2DCCA6A9-5ABD-47B0-BC11-1E3BE62A894F}" sibTransId="{AD0A255D-9B72-4092-A10E-AD00638A6610}"/>
    <dgm:cxn modelId="{A92467AA-0BE0-46AC-B113-B5117E0CA75F}" srcId="{8631801F-7DD4-4072-86C3-BA975FC24A19}" destId="{5FD5C5C6-5FC9-4ACA-878A-393AA6B000FE}" srcOrd="4" destOrd="0" parTransId="{2DB19371-D590-4D52-AEA3-9B84F3CC0A71}" sibTransId="{E465A2BD-E760-49B7-B627-FD3A9557991E}"/>
    <dgm:cxn modelId="{37EDA6B7-541F-4858-9B8E-C64B0750DB59}" type="presOf" srcId="{8631801F-7DD4-4072-86C3-BA975FC24A19}" destId="{DE6A8469-CE67-4B8E-BB0D-9F3D27FE8328}" srcOrd="0" destOrd="0" presId="urn:microsoft.com/office/officeart/2005/8/layout/default"/>
    <dgm:cxn modelId="{436602CB-4108-4355-8AC6-03E645E5422B}" type="presOf" srcId="{08A2EF38-BA78-4167-9ED2-EB9F7191585F}" destId="{D43758CA-205E-4357-A162-648A2367EF24}" srcOrd="0" destOrd="0" presId="urn:microsoft.com/office/officeart/2005/8/layout/default"/>
    <dgm:cxn modelId="{11666DCC-8ABF-4CAE-8689-3D4E5FCC6B88}" type="presOf" srcId="{3D6A0CCA-BB6E-49EF-98A3-7A42EB390416}" destId="{5289E0F6-7374-4938-89B7-E1B6B3DBE300}" srcOrd="0" destOrd="0" presId="urn:microsoft.com/office/officeart/2005/8/layout/default"/>
    <dgm:cxn modelId="{6F74BBD3-D68D-490B-960D-682DDC180E2D}" type="presOf" srcId="{ACF0E0C3-F29B-4CAE-90B4-987172A4C858}" destId="{1E13CA49-AE47-4AEC-8270-61D410B59089}" srcOrd="0" destOrd="0" presId="urn:microsoft.com/office/officeart/2005/8/layout/default"/>
    <dgm:cxn modelId="{3EB754D7-B74D-4DE0-B46C-3A5B44AAF48C}" srcId="{8631801F-7DD4-4072-86C3-BA975FC24A19}" destId="{86FECDDE-AD4F-4273-834D-F499F300AB8B}" srcOrd="3" destOrd="0" parTransId="{F845CA23-9FA3-4E33-B61A-00E3F6C96025}" sibTransId="{82E34259-EA18-4ABC-87A7-DE9D692553DE}"/>
    <dgm:cxn modelId="{351E5F60-14B0-4B64-9748-15F02C22FDC7}" type="presParOf" srcId="{DE6A8469-CE67-4B8E-BB0D-9F3D27FE8328}" destId="{1E13CA49-AE47-4AEC-8270-61D410B59089}" srcOrd="0" destOrd="0" presId="urn:microsoft.com/office/officeart/2005/8/layout/default"/>
    <dgm:cxn modelId="{E6073DC5-6C59-4F7D-813E-538FCF1CE995}" type="presParOf" srcId="{DE6A8469-CE67-4B8E-BB0D-9F3D27FE8328}" destId="{4BB565C5-F4AD-4052-8FAC-1AD07E1314B8}" srcOrd="1" destOrd="0" presId="urn:microsoft.com/office/officeart/2005/8/layout/default"/>
    <dgm:cxn modelId="{F3178AF8-FDE9-41EF-947F-7DA3D0E63167}" type="presParOf" srcId="{DE6A8469-CE67-4B8E-BB0D-9F3D27FE8328}" destId="{5289E0F6-7374-4938-89B7-E1B6B3DBE300}" srcOrd="2" destOrd="0" presId="urn:microsoft.com/office/officeart/2005/8/layout/default"/>
    <dgm:cxn modelId="{A0CB1507-34A2-46CA-8973-E9FA88404F6B}" type="presParOf" srcId="{DE6A8469-CE67-4B8E-BB0D-9F3D27FE8328}" destId="{09D37176-A25C-4E2B-B68B-204B0BAA984B}" srcOrd="3" destOrd="0" presId="urn:microsoft.com/office/officeart/2005/8/layout/default"/>
    <dgm:cxn modelId="{4680B7EB-2FE2-4B26-A332-6DC0383C08A7}" type="presParOf" srcId="{DE6A8469-CE67-4B8E-BB0D-9F3D27FE8328}" destId="{D43758CA-205E-4357-A162-648A2367EF24}" srcOrd="4" destOrd="0" presId="urn:microsoft.com/office/officeart/2005/8/layout/default"/>
    <dgm:cxn modelId="{3A57BA47-01ED-4E9B-8950-6934313F10DF}" type="presParOf" srcId="{DE6A8469-CE67-4B8E-BB0D-9F3D27FE8328}" destId="{A81F8119-27C3-461C-A33C-6A450E376A32}" srcOrd="5" destOrd="0" presId="urn:microsoft.com/office/officeart/2005/8/layout/default"/>
    <dgm:cxn modelId="{24061C89-5BF2-4D27-9C45-1113F3A905F2}" type="presParOf" srcId="{DE6A8469-CE67-4B8E-BB0D-9F3D27FE8328}" destId="{09AD2D01-3493-4764-A63B-FCB5972B4814}" srcOrd="6" destOrd="0" presId="urn:microsoft.com/office/officeart/2005/8/layout/default"/>
    <dgm:cxn modelId="{117A25CF-87DB-4FD2-A04E-1AA6737840C6}" type="presParOf" srcId="{DE6A8469-CE67-4B8E-BB0D-9F3D27FE8328}" destId="{A024F13D-3786-42D8-B628-6058B27CA5FA}" srcOrd="7" destOrd="0" presId="urn:microsoft.com/office/officeart/2005/8/layout/default"/>
    <dgm:cxn modelId="{459D2837-95A3-4D73-892F-EDA8C4F38D33}" type="presParOf" srcId="{DE6A8469-CE67-4B8E-BB0D-9F3D27FE8328}" destId="{F5A966E8-5AD1-47BF-856F-7F27BDE72F3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3CA49-AE47-4AEC-8270-61D410B59089}">
      <dsp:nvSpPr>
        <dsp:cNvPr id="0" name=""/>
        <dsp:cNvSpPr/>
      </dsp:nvSpPr>
      <dsp:spPr>
        <a:xfrm>
          <a:off x="385127" y="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Laleh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500" b="1" i="0" kern="1200" dirty="0"/>
            <a:t>New York Times API data mining, cleaning using Pandas, create CSV </a:t>
          </a:r>
          <a:br>
            <a:rPr lang="en-US" sz="1500" b="1" i="0" kern="1200" dirty="0"/>
          </a:br>
          <a:r>
            <a:rPr lang="en-US" sz="1500" b="1" i="0" kern="1200" dirty="0"/>
            <a:t>file, help with summary and PPT </a:t>
          </a:r>
        </a:p>
      </dsp:txBody>
      <dsp:txXfrm>
        <a:off x="385127" y="0"/>
        <a:ext cx="2907506" cy="1744503"/>
      </dsp:txXfrm>
    </dsp:sp>
    <dsp:sp modelId="{5289E0F6-7374-4938-89B7-E1B6B3DBE300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Angele—</a:t>
          </a:r>
          <a:r>
            <a:rPr lang="en-US" sz="1500" b="1" i="0" kern="1200" dirty="0"/>
            <a:t>Rainforest API data mining, cleaning using Pandas, merge with prior </a:t>
          </a:r>
          <a:br>
            <a:rPr lang="en-US" sz="1500" b="1" kern="1200" dirty="0"/>
          </a:br>
          <a:r>
            <a:rPr lang="en-US" sz="1500" b="1" i="0" kern="1200" dirty="0"/>
            <a:t>CSV file and clean, write-up summarizing major findings, assist with PPT</a:t>
          </a:r>
          <a:endParaRPr lang="en-US" sz="1500" b="1" kern="1200" dirty="0"/>
        </a:p>
      </dsp:txBody>
      <dsp:txXfrm>
        <a:off x="3575446" y="3160"/>
        <a:ext cx="2907506" cy="1744503"/>
      </dsp:txXfrm>
    </dsp:sp>
    <dsp:sp modelId="{D43758CA-205E-4357-A162-648A2367EF24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Norma</a:t>
          </a:r>
          <a:r>
            <a:rPr lang="en-US" sz="1500" b="1" i="0" kern="1200" dirty="0"/>
            <a:t>—For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</a:t>
          </a:r>
          <a:br>
            <a:rPr lang="en-US" sz="1500" b="1" kern="1200" dirty="0"/>
          </a:br>
          <a:r>
            <a:rPr lang="en-US" sz="1500" b="1" i="0" kern="1200" dirty="0"/>
            <a:t>assemble PowerPoint and add visuals</a:t>
          </a:r>
          <a:endParaRPr lang="en-US" sz="1500" b="1" kern="1200" dirty="0"/>
        </a:p>
      </dsp:txBody>
      <dsp:txXfrm>
        <a:off x="6773703" y="3160"/>
        <a:ext cx="2907506" cy="1744503"/>
      </dsp:txXfrm>
    </dsp:sp>
    <dsp:sp modelId="{09AD2D01-3493-4764-A63B-FCB5972B4814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Kristen—</a:t>
          </a:r>
          <a:r>
            <a:rPr lang="en-US" sz="1500" b="1" i="0" kern="1200" dirty="0"/>
            <a:t> For some of the research questions: conduct exploratory data </a:t>
          </a:r>
          <a:br>
            <a:rPr lang="en-US" sz="1500" b="1" kern="1200" dirty="0"/>
          </a:br>
          <a:r>
            <a:rPr lang="en-US" sz="1500" b="1" i="0" kern="1200" dirty="0"/>
            <a:t>analyses with Pandas, data visualizations (Pandas and/or matplotlib), assist </a:t>
          </a:r>
          <a:br>
            <a:rPr lang="en-US" sz="1500" b="1" kern="1200" dirty="0"/>
          </a:br>
          <a:r>
            <a:rPr lang="en-US" sz="1500" b="1" i="0" kern="1200" dirty="0"/>
            <a:t>with PowerPoint and add visuals, assist with summary</a:t>
          </a:r>
          <a:endParaRPr lang="en-US" sz="1500" b="1" kern="1200" dirty="0"/>
        </a:p>
      </dsp:txBody>
      <dsp:txXfrm>
        <a:off x="1976318" y="2038415"/>
        <a:ext cx="2907506" cy="1744503"/>
      </dsp:txXfrm>
    </dsp:sp>
    <dsp:sp modelId="{F5A966E8-5AD1-47BF-856F-7F27BDE72F31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 err="1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Swapnali</a:t>
          </a:r>
          <a:r>
            <a:rPr lang="en-US" sz="2000" b="1" i="0" kern="1200" dirty="0">
              <a:solidFill>
                <a:srgbClr val="FFFFFF"/>
              </a:solidFill>
              <a:latin typeface="Speak Pro" panose="020F0502020204030204"/>
              <a:ea typeface="+mn-ea"/>
              <a:cs typeface="+mn-cs"/>
            </a:rPr>
            <a:t>—</a:t>
          </a:r>
          <a:r>
            <a:rPr lang="en-US" sz="1700" b="1" i="0" kern="1200" dirty="0"/>
            <a:t> For some research questions: conduct exploratory data analyses </a:t>
          </a:r>
          <a:br>
            <a:rPr lang="en-US" sz="1700" b="1" kern="1200" dirty="0"/>
          </a:br>
          <a:r>
            <a:rPr lang="en-US" sz="1700" b="1" i="0" kern="1200" dirty="0"/>
            <a:t>with Pandas, data visualizations (Pandas and/or matplotlib), assist with </a:t>
          </a:r>
          <a:br>
            <a:rPr lang="en-US" sz="1700" b="1" kern="1200" dirty="0"/>
          </a:br>
          <a:r>
            <a:rPr lang="en-US" sz="1700" b="1" i="0" kern="1200" dirty="0"/>
            <a:t>reviewing PPT and summary</a:t>
          </a:r>
          <a:endParaRPr lang="en-US" sz="1700" b="1" kern="1200" dirty="0"/>
        </a:p>
      </dsp:txBody>
      <dsp:txXfrm>
        <a:off x="5174575" y="2038415"/>
        <a:ext cx="2907506" cy="1744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Arial" panose="020B0604020202020204" pitchFamily="34" charset="0"/>
              </a:rPr>
              <a:t>Helping You Reach Out to Your Book Loving Customers Better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PROJECT - 01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6F23-1FFB-4873-BCEE-E662317F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Aft>
                <a:spcPts val="0"/>
              </a:spcAft>
            </a:pPr>
            <a:r>
              <a:rPr lang="en-US" sz="4300" b="1" dirty="0">
                <a:solidFill>
                  <a:srgbClr val="000000"/>
                </a:solidFill>
                <a:latin typeface="Arial" panose="020B0604020202020204" pitchFamily="34" charset="0"/>
              </a:rPr>
              <a:t>Who are the top 10 authors with the most best-selling books in all categories?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D1E95-1C27-4D9C-B33A-C82243D7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Danielle Steel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Debbie Macomber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David Baldacci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Kristin Hannah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Nora Roberts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James Patterson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John Grisham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Nicholas Sparks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Patricia Cromwell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92D2F-8D68-4D3F-AA02-0B4509C5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285" y="1897294"/>
            <a:ext cx="3002435" cy="1680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8D537-C4F7-4E09-A091-B3D97EA9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88" y="2108201"/>
            <a:ext cx="2718478" cy="1506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B4969-7792-4667-98CF-B0B32664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50" y="4497010"/>
            <a:ext cx="2750367" cy="150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BB6D7B-5D1B-4FA9-B0F0-DE8D1DFB2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56" y="3802578"/>
            <a:ext cx="3848044" cy="18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7DF69-2995-472B-B895-9ACEFD55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990259"/>
            <a:ext cx="1047896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9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EC9C3-0831-4DB7-819E-4E394641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rgbClr val="FFFFFF"/>
                </a:solidFill>
                <a:latin typeface="Arial" panose="020B0604020202020204" pitchFamily="34" charset="0"/>
              </a:rPr>
              <a:t>Which books are the top ten most popular overall?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59F91-527B-4E5D-9D4F-4CC3092FF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Midnight LIbrary” by Matthew Haig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Four Winds” by Kristin Hannah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Girl on the Train” by Paula Hawkins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Last Thing He Told Me” by Laura Dave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“The Alchemist” by Paulo Coelho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“Gone Girl” by Gillian Flynn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“Educated” by Tara Westover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“It Ends WIth Use” by Colleen Hoover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“Fifty Shades of Gray” by E L James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“Sapiens” by Yuval Norah Harari</a:t>
            </a:r>
          </a:p>
          <a:p>
            <a:pPr>
              <a:lnSpc>
                <a:spcPct val="100000"/>
              </a:lnSpc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6FB99-B43C-4E8C-886F-BDDD959F1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836276"/>
            <a:ext cx="7713208" cy="45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AE5B-9615-4BDE-A6D9-8E47490B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9"/>
            <a:ext cx="10058400" cy="1450757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</a:rPr>
              <a:t>What are the Amazon ratings for the books ranked #1 on the NYT Bestseller list?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EE6D8-8583-4AD2-801F-A834746E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83380"/>
            <a:ext cx="11742736" cy="4077720"/>
          </a:xfrm>
        </p:spPr>
      </p:pic>
    </p:spTree>
    <p:extLst>
      <p:ext uri="{BB962C8B-B14F-4D97-AF65-F5344CB8AC3E}">
        <p14:creationId xmlns:p14="http://schemas.microsoft.com/office/powerpoint/2010/main" val="353265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9725F-F6D3-4BFF-AB96-46D361223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237467"/>
            <a:ext cx="3214307" cy="39568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0"/>
              </a:spcAft>
            </a:pPr>
            <a:r>
              <a:rPr lang="en-US" sz="2100" b="1" dirty="0">
                <a:solidFill>
                  <a:schemeClr val="bg1"/>
                </a:solidFill>
              </a:rPr>
              <a:t>Which books were rated most highly: printed or e-books on Amazon? Fiction or nonfiction?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NON-FICTION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Which books were rated most highly: printed or e-books on Amazon? Fiction or nonfiction?  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PRINTED</a:t>
            </a: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br>
              <a:rPr lang="en-US" sz="2100" b="1" dirty="0">
                <a:solidFill>
                  <a:schemeClr val="bg1"/>
                </a:solidFill>
              </a:rPr>
            </a:br>
            <a:endParaRPr lang="en-US" sz="2100" b="1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92E05-1D0C-4F21-8256-A86C6417F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157" y="2932175"/>
            <a:ext cx="3395120" cy="3647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65455-BC5F-45C0-A9A0-AC304F127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32" y="342353"/>
            <a:ext cx="4438509" cy="357073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055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A7A5-CC40-4187-AFDE-56971BC2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</a:rPr>
              <a:t>Which type of book is more popular on Amazon: printed books or e-books?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02807E-8460-4D00-95E8-8F93B3A088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08200"/>
            <a:ext cx="9050101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3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ABBF-0D74-45B7-A9FC-CD45967A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  <a:latin typeface="Arial" panose="020B0604020202020204" pitchFamily="34" charset="0"/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34947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ABDB-B5D1-4C4F-B415-0552D1613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9" r="18149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89CDE-4762-4D34-B4BE-A95A9E7A6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3" r="13183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F059E-7697-4D20-A20D-45A67C089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28"/>
          <a:stretch/>
        </p:blipFill>
        <p:spPr>
          <a:xfrm>
            <a:off x="838199" y="557188"/>
            <a:ext cx="3462131" cy="5751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D2539-B010-4543-8252-49793A92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32" r="33214" b="2"/>
          <a:stretch/>
        </p:blipFill>
        <p:spPr>
          <a:xfrm>
            <a:off x="4459582" y="557188"/>
            <a:ext cx="3295096" cy="57517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7DF82-402C-4FEE-8C00-6E14E4D15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70" r="25018" b="-2"/>
          <a:stretch/>
        </p:blipFill>
        <p:spPr>
          <a:xfrm>
            <a:off x="7913930" y="557188"/>
            <a:ext cx="3439859" cy="5751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9811D6-02F2-47E4-9072-AF6410923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88" r="-1" b="19142"/>
          <a:stretch/>
        </p:blipFill>
        <p:spPr>
          <a:xfrm rot="19356827">
            <a:off x="848695" y="810076"/>
            <a:ext cx="2774072" cy="1980136"/>
          </a:xfrm>
          <a:prstGeom prst="rect">
            <a:avLst/>
          </a:prstGeom>
          <a:ln w="152400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78455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1F0E0-DE59-4D61-BA90-C27056D0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b="0" i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Members</a:t>
            </a:r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C9978-EB6D-4BE4-A304-E8FD4BA69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0" r="-2" b="13071"/>
          <a:stretch/>
        </p:blipFill>
        <p:spPr>
          <a:xfrm>
            <a:off x="20" y="10"/>
            <a:ext cx="4580077" cy="338326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AA213D2-86DF-4ECD-B2C4-E0EC6FACF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" r="-2" b="-2"/>
          <a:stretch/>
        </p:blipFill>
        <p:spPr>
          <a:xfrm>
            <a:off x="20" y="3474720"/>
            <a:ext cx="4580077" cy="3383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577F8-A557-4EBE-93EF-FE21A4E8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 Espinosa</a:t>
            </a:r>
          </a:p>
          <a:p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Laleh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Safarzadeh</a:t>
            </a:r>
            <a:endParaRPr lang="en-US" sz="18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Kristen Wilder </a:t>
            </a:r>
          </a:p>
          <a:p>
            <a:r>
              <a:rPr lang="en-US" sz="18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Angele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Yazbec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60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5C432-D81F-43B4-89C7-33AAB342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2994815" cy="16665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dirty="0">
                <a:solidFill>
                  <a:schemeClr val="tx1"/>
                </a:solidFill>
                <a:effectLst/>
              </a:rPr>
              <a:t>Data to be used:</a:t>
            </a:r>
            <a:br>
              <a:rPr lang="en-US" sz="5400" dirty="0">
                <a:solidFill>
                  <a:schemeClr val="tx1"/>
                </a:solidFill>
              </a:rPr>
            </a:br>
            <a:br>
              <a:rPr lang="en-US" sz="1000" b="0" i="0" dirty="0">
                <a:solidFill>
                  <a:schemeClr val="tx1"/>
                </a:solidFill>
                <a:effectLst/>
              </a:rPr>
            </a:b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8D94D291-0508-47A2-A397-D89DDFEE5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7" y="2297927"/>
            <a:ext cx="2994815" cy="404323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/>
                </a:solidFill>
                <a:effectLst/>
              </a:rPr>
              <a:t>New York Times Books API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b="0" i="0" dirty="0">
                <a:solidFill>
                  <a:schemeClr val="tx1"/>
                </a:solidFill>
                <a:effectLst/>
              </a:rPr>
              <a:t>Obtain bestsellers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1800" b="0" i="0" dirty="0">
              <a:solidFill>
                <a:schemeClr val="tx1"/>
              </a:solidFill>
              <a:effectLst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Rainforest API—Amazon Product API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259DA84-6464-4ACD-A4BC-EC0BAADEA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3" r="2" b="16688"/>
          <a:stretch/>
        </p:blipFill>
        <p:spPr>
          <a:xfrm rot="21600000">
            <a:off x="4059920" y="1"/>
            <a:ext cx="4016408" cy="3401058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1308462-A32C-4655-BBF0-107D51A617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18027" r="-2" b="-2"/>
          <a:stretch/>
        </p:blipFill>
        <p:spPr>
          <a:xfrm>
            <a:off x="8175592" y="-1"/>
            <a:ext cx="4016408" cy="338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BDC30-3A69-4BC9-B651-6A52F5502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4" r="30851"/>
          <a:stretch/>
        </p:blipFill>
        <p:spPr>
          <a:xfrm rot="21600000">
            <a:off x="4059924" y="3474720"/>
            <a:ext cx="4021571" cy="3383280"/>
          </a:xfrm>
          <a:prstGeom prst="rect">
            <a:avLst/>
          </a:prstGeom>
        </p:spPr>
      </p:pic>
      <p:pic>
        <p:nvPicPr>
          <p:cNvPr id="10" name="Content Placeholder 9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35F7E33-2634-4F4C-9F58-7350CE0E2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25" r="27614" b="-1"/>
          <a:stretch/>
        </p:blipFill>
        <p:spPr>
          <a:xfrm>
            <a:off x="8170428" y="3474720"/>
            <a:ext cx="4021571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0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B626-341E-475F-84B2-521F5059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Research Questions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D5F89-4BC4-4E12-8B16-12915FA94C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858481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1: What are the top ten rated books and their authors?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2: What is the average price for each book category?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3: What is the average number of ratings for each book category?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4: Who are the top 10 authors with the most best-selling books in all categories</a:t>
            </a:r>
            <a:endParaRPr lang="en-US" i="1" dirty="0"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EDC6D-C1C8-4B38-81D9-9EDF235C7B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5: Which books are the top ten most popular overall?</a:t>
            </a:r>
            <a:endParaRPr lang="en-US" sz="2000" b="0" dirty="0">
              <a:effectLst/>
            </a:endParaRP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6: What are the Amazon ratings for the books ranked #1 on the NYT Bestseller list?</a:t>
            </a:r>
            <a:br>
              <a:rPr lang="en-US" sz="2000" dirty="0"/>
            </a:br>
            <a:endParaRPr lang="en-US" sz="21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7: Which books were rated most highly: printed or e-books on Amazon? Fiction or nonfiction?</a:t>
            </a:r>
            <a:endParaRPr lang="en-US" sz="2000" b="0" dirty="0">
              <a:effectLst/>
            </a:endParaRP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 Question 7 (continued): Which books were rated most highly: printed or e-books on Amazon? Fiction or nonfiction?</a:t>
            </a:r>
            <a:endParaRPr lang="en-US" sz="2000" b="0" dirty="0">
              <a:effectLst/>
            </a:endParaRPr>
          </a:p>
          <a:p>
            <a:endParaRPr lang="en-US" sz="19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6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3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EA1B2-D300-40E6-92BA-49A29F6B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8459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i="0" dirty="0">
                <a:solidFill>
                  <a:srgbClr val="FFFFFF"/>
                </a:solidFill>
                <a:effectLst/>
              </a:rPr>
              <a:t>Task Outline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51" name="Straight Connector 4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5095E-214F-414B-B68A-5A8F6A9E5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19" y="1592826"/>
            <a:ext cx="3963907" cy="5093923"/>
          </a:xfrm>
        </p:spPr>
        <p:txBody>
          <a:bodyPr vert="horz" lIns="0" tIns="45720" rIns="0" bIns="45720" rtlCol="0">
            <a:noAutofit/>
          </a:bodyPr>
          <a:lstStyle/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1: Mine data from New York Times Book API, clean data, create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2: Mine data from Rainforest API, clean data, add to csv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3: Exploratory data analysis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Task 4: Visualizations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Presentation/PowerPoint</a:t>
            </a:r>
          </a:p>
          <a:p>
            <a:pPr>
              <a:lnSpc>
                <a:spcPct val="90000"/>
              </a:lnSpc>
              <a:buFont typeface="Calibri" panose="020F0502020204030204" pitchFamily="34" charset="0"/>
              <a:buChar char="Ø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Write-Up Summarizing Finding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99D3A-7282-434D-9556-00DE27B80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9" r="2244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72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74ABF-4391-4222-92A0-9A021F54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Task Division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783899-2EDD-4355-A480-C672F023B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90321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6736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A590-9EC4-4781-A7D8-B8CFFA14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4800" b="1" dirty="0">
                <a:solidFill>
                  <a:srgbClr val="E88B33"/>
                </a:solidFill>
                <a:latin typeface="Arial" panose="020B0604020202020204" pitchFamily="34" charset="0"/>
              </a:rPr>
            </a:br>
            <a:br>
              <a:rPr lang="en-US" sz="2000" b="0" dirty="0">
                <a:effectLst/>
              </a:rPr>
            </a:br>
            <a:br>
              <a:rPr lang="en-US" sz="2000" dirty="0"/>
            </a:br>
            <a:r>
              <a:rPr lang="en-US" sz="4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are the top ten rated books and their authors?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5A79B-30FA-45D4-9810-D438F32E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539" y="2719454"/>
            <a:ext cx="1357047" cy="2030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0F1DF-C63F-472F-B4FB-4D6EB0F3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316" y="1356052"/>
            <a:ext cx="1469736" cy="2287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CCA6B-9AFC-42D6-9795-210FB9AF8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512" y="3838202"/>
            <a:ext cx="1273708" cy="2030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92BE4E-DF7D-4269-B00F-458FEAFB3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439" y="4132692"/>
            <a:ext cx="1469737" cy="2225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E5E1F-A629-4EAB-91E7-E20A78846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340" y="4754044"/>
            <a:ext cx="1260084" cy="18734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299AC-572D-403C-81CE-B1DE5630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top ten books rated books on Amazon (having ratings of 4.9 or 5) are: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“The Quiet” by Susan Cain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“The Bomber Mafia” by Malcolm Gladwell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“Project Hail Mary” by Andy Weir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“Rock Paper Scissors” by Alice Feeney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“Red-Handed” by Peter Schweizer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“American Marxism” by Mark R. Levin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“A Dog’s Purpose” by W Bruce Cameron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“Sum It Up” by Pat Head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Summitt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Sally Jenkins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“Immune” by Philipp Dettmer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“This Bright Future” by Bob Hall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48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226A-EE1F-4238-B622-B6800484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300" b="1" dirty="0">
                <a:solidFill>
                  <a:srgbClr val="000000"/>
                </a:solidFill>
                <a:latin typeface="Arial" panose="020B0604020202020204" pitchFamily="34" charset="0"/>
              </a:rPr>
              <a:t>What is the average price for each book category?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C990E2-F24B-46AE-BFDE-6527E63D6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925" r="27193" b="2"/>
          <a:stretch/>
        </p:blipFill>
        <p:spPr>
          <a:xfrm>
            <a:off x="9428003" y="1011982"/>
            <a:ext cx="1666717" cy="2423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605C1-1DFE-4A87-ACDE-86EB03E22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5" r="3106" b="3"/>
          <a:stretch/>
        </p:blipFill>
        <p:spPr>
          <a:xfrm>
            <a:off x="349931" y="1223277"/>
            <a:ext cx="1372778" cy="155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15E3DE-9752-475B-943D-4BD7EE0C2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56" y="3081251"/>
            <a:ext cx="10514087" cy="28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9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8FEEC-C136-4E1F-845E-AB9C1CAA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62429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>
              <a:spcAft>
                <a:spcPts val="200"/>
              </a:spcAft>
            </a:pPr>
            <a:br>
              <a:rPr lang="en-US" sz="4100" b="1" i="0" u="none" strike="noStrike" dirty="0">
                <a:solidFill>
                  <a:srgbClr val="FFFFFF"/>
                </a:solidFill>
                <a:effectLst/>
              </a:rPr>
            </a:br>
            <a:r>
              <a:rPr lang="en-US" sz="4100" b="1" dirty="0">
                <a:solidFill>
                  <a:srgbClr val="FFFFFF"/>
                </a:solidFill>
              </a:rPr>
              <a:t>What is the average number of ratings for each book category?</a:t>
            </a:r>
            <a:endParaRPr lang="en-US" sz="41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76E88-3A66-43B2-994B-68A4096ED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83" r="13183" b="-1"/>
          <a:stretch/>
        </p:blipFill>
        <p:spPr>
          <a:xfrm>
            <a:off x="9148239" y="3754386"/>
            <a:ext cx="2397754" cy="2697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898D34-F2F8-4380-945D-985BCBFC0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19" r="18149" b="2"/>
          <a:stretch/>
        </p:blipFill>
        <p:spPr>
          <a:xfrm>
            <a:off x="8865702" y="191778"/>
            <a:ext cx="2524507" cy="284006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E08EF9-30A8-4313-9D77-EEF9E10A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45" y="0"/>
            <a:ext cx="8701673" cy="54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881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{A8A0E733-3AD0-4534-B81A-B9507137008F}tf11437505_win32</Template>
  <TotalTime>2564</TotalTime>
  <Words>743</Words>
  <Application>Microsoft Office PowerPoint</Application>
  <PresentationFormat>Widescreen</PresentationFormat>
  <Paragraphs>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Georgia Pro Cond Light</vt:lpstr>
      <vt:lpstr>Speak Pro</vt:lpstr>
      <vt:lpstr>Wingdings</vt:lpstr>
      <vt:lpstr>RetrospectVTI</vt:lpstr>
      <vt:lpstr>Helping You Reach Out to Your Book Loving Customers Better</vt:lpstr>
      <vt:lpstr>Group Members</vt:lpstr>
      <vt:lpstr>Data to be used:  </vt:lpstr>
      <vt:lpstr>Research Questions </vt:lpstr>
      <vt:lpstr>Task Outline</vt:lpstr>
      <vt:lpstr>Task Division</vt:lpstr>
      <vt:lpstr>        What are the top ten rated books and their authors? </vt:lpstr>
      <vt:lpstr>What is the average price for each book category?</vt:lpstr>
      <vt:lpstr> What is the average number of ratings for each book category?</vt:lpstr>
      <vt:lpstr>Who are the top 10 authors with the most best-selling books in all categories?</vt:lpstr>
      <vt:lpstr>PowerPoint Presentation</vt:lpstr>
      <vt:lpstr>Which books are the top ten most popular overall?</vt:lpstr>
      <vt:lpstr>What are the Amazon ratings for the books ranked #1 on the NYT Bestseller list?</vt:lpstr>
      <vt:lpstr>Which books were rated most highly: printed or e-books on Amazon? Fiction or nonfiction?  NON-FICTION  Which books were rated most highly: printed or e-books on Amazon? Fiction or nonfiction?    PRINTED   </vt:lpstr>
      <vt:lpstr>Which type of book is more popular on Amazon: printed books or e-books?</vt:lpstr>
      <vt:lpstr>THANK YOU!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Helping You Reach Out to Your Book Loving Customers Better</dc:title>
  <dc:creator>Norma Espinosa</dc:creator>
  <cp:lastModifiedBy>Norma Espinosa</cp:lastModifiedBy>
  <cp:revision>8</cp:revision>
  <dcterms:created xsi:type="dcterms:W3CDTF">2022-02-03T02:32:00Z</dcterms:created>
  <dcterms:modified xsi:type="dcterms:W3CDTF">2022-02-08T23:18:49Z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